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316" r:id="rId5"/>
    <p:sldId id="317" r:id="rId6"/>
    <p:sldId id="314" r:id="rId7"/>
    <p:sldId id="315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318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>
        <p:scale>
          <a:sx n="85" d="100"/>
          <a:sy n="85" d="100"/>
        </p:scale>
        <p:origin x="140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9E3B1-425E-4AAB-8E84-84AF7BCDAEAA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224135"/>
          </a:xfrm>
        </p:spPr>
        <p:txBody>
          <a:bodyPr/>
          <a:lstStyle/>
          <a:p>
            <a:r>
              <a:rPr lang="ru-RU" dirty="0"/>
              <a:t>Лекция 3. Экспертные системы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6400800" cy="1224136"/>
          </a:xfrm>
        </p:spPr>
        <p:txBody>
          <a:bodyPr/>
          <a:lstStyle/>
          <a:p>
            <a:r>
              <a:rPr lang="ru-RU" dirty="0" smtClean="0"/>
              <a:t>Дисциплина: «Интеллектуальные системы и технологии»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3429000"/>
            <a:ext cx="4176464" cy="30773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92696"/>
            <a:ext cx="8741841" cy="602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749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548680"/>
            <a:ext cx="8848519" cy="616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936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0688"/>
            <a:ext cx="8717188" cy="597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115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8640"/>
            <a:ext cx="8330125" cy="52848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4193206"/>
            <a:ext cx="4042145" cy="256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82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333333"/>
                </a:solidFill>
                <a:latin typeface="-apple-system"/>
              </a:rPr>
              <a:t>Инструментальные средства разработки экспертных систем 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можно разделить на несколько категорий</a:t>
            </a:r>
            <a:r>
              <a:rPr lang="ru-RU" dirty="0" smtClean="0">
                <a:solidFill>
                  <a:srgbClr val="333333"/>
                </a:solidFill>
                <a:latin typeface="-apple-system"/>
              </a:rPr>
              <a:t>:</a:t>
            </a:r>
          </a:p>
          <a:p>
            <a:pPr algn="just"/>
            <a:endParaRPr lang="ru-RU" dirty="0">
              <a:solidFill>
                <a:srgbClr val="333333"/>
              </a:solidFill>
              <a:latin typeface="-apple-system"/>
            </a:endParaRPr>
          </a:p>
          <a:p>
            <a:pPr algn="just">
              <a:buFont typeface="+mj-lt"/>
              <a:buAutoNum type="arabicPeriod"/>
            </a:pPr>
            <a:r>
              <a:rPr lang="ru-RU" b="1" dirty="0">
                <a:solidFill>
                  <a:srgbClr val="333333"/>
                </a:solidFill>
                <a:latin typeface="-apple-system"/>
              </a:rPr>
              <a:t>Оболочки экспертных систем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. Создаются на основе хорошо зарекомендовавшей себя на практике экспертной системы. При создании оболочки из системы-прототипа удаляются компоненты, слишком специфичные для области её непосредственного применения, и оставляются те, которые не имеют узкой специализации. Пример — система EMYCIN. </a:t>
            </a:r>
          </a:p>
          <a:p>
            <a:pPr algn="just">
              <a:buFont typeface="+mj-lt"/>
              <a:buAutoNum type="arabicPeriod"/>
            </a:pPr>
            <a:r>
              <a:rPr lang="ru-RU" b="1" dirty="0">
                <a:solidFill>
                  <a:srgbClr val="333333"/>
                </a:solidFill>
                <a:latin typeface="-apple-system"/>
              </a:rPr>
              <a:t>Языки программирования высокого уровня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. Избавляют разработчика от необходимости углубляться в детали реализации системы — способы эффективного распределения памяти, низкоуровневые процедуры доступа и манипулирования данными. Один из наиболее известных представителей таких языков — OPS5. </a:t>
            </a:r>
          </a:p>
          <a:p>
            <a:pPr algn="just">
              <a:buFont typeface="+mj-lt"/>
              <a:buAutoNum type="arabicPeriod"/>
            </a:pPr>
            <a:r>
              <a:rPr lang="ru-RU" b="1" dirty="0">
                <a:solidFill>
                  <a:srgbClr val="333333"/>
                </a:solidFill>
                <a:latin typeface="-apple-system"/>
              </a:rPr>
              <a:t>Среда программирования, поддерживающая несколько парадигм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. Включает несколько программных модулей, что позволяет пользователю комбинировать в процессе разработки экспертной системы разные стили программирования. </a:t>
            </a:r>
          </a:p>
          <a:p>
            <a:pPr algn="just">
              <a:buFont typeface="+mj-lt"/>
              <a:buAutoNum type="arabicPeriod"/>
            </a:pPr>
            <a:r>
              <a:rPr lang="ru-RU" b="1" dirty="0">
                <a:solidFill>
                  <a:srgbClr val="333333"/>
                </a:solidFill>
                <a:latin typeface="-apple-system"/>
              </a:rPr>
              <a:t>Дополнительные модули</a:t>
            </a:r>
            <a:r>
              <a:rPr lang="ru-RU" dirty="0">
                <a:solidFill>
                  <a:srgbClr val="333333"/>
                </a:solidFill>
                <a:latin typeface="-apple-system"/>
              </a:rPr>
              <a:t>. Представляют собой автономные программные модули, предназначенные для выполнения специфических задач в рамках выбранной архитектуры системы решения проблем. </a:t>
            </a:r>
          </a:p>
          <a:p>
            <a:pPr algn="just"/>
            <a:r>
              <a:rPr lang="ru-RU" dirty="0">
                <a:solidFill>
                  <a:srgbClr val="333333"/>
                </a:solidFill>
                <a:latin typeface="-apple-system"/>
              </a:rPr>
              <a:t>Выбор инструментальных средств зависит от класса решаемых задач и проблемной области. </a:t>
            </a:r>
            <a:endParaRPr lang="ru-RU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4228565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0688"/>
            <a:ext cx="8613789" cy="577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437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04664"/>
            <a:ext cx="8736384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966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76672"/>
            <a:ext cx="8389104" cy="573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031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548680"/>
            <a:ext cx="8848197" cy="604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08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92696"/>
            <a:ext cx="8336273" cy="584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70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32656"/>
            <a:ext cx="8973534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622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92696"/>
            <a:ext cx="8616587" cy="564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7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92696"/>
            <a:ext cx="8648202" cy="557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46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92696"/>
            <a:ext cx="8732571" cy="571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34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8691242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50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20688"/>
            <a:ext cx="8742596" cy="575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328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64704"/>
            <a:ext cx="8835435" cy="555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1001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92696"/>
            <a:ext cx="8446655" cy="53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966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64704"/>
            <a:ext cx="8754149" cy="571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719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548680"/>
            <a:ext cx="8903780" cy="609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6136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20688"/>
            <a:ext cx="8824957" cy="599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17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836712"/>
            <a:ext cx="7868898" cy="41044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38" y="5661248"/>
            <a:ext cx="8616013" cy="49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2442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64" y="764704"/>
            <a:ext cx="9018736" cy="511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432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836712"/>
            <a:ext cx="8997734" cy="532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5649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32656"/>
            <a:ext cx="8894545" cy="621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180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24744"/>
            <a:ext cx="8750449" cy="500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6561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92696"/>
            <a:ext cx="8441060" cy="574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101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34853"/>
            <a:ext cx="8320696" cy="38370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8699" y="3983977"/>
            <a:ext cx="5414370" cy="281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2142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08720"/>
            <a:ext cx="8754177" cy="443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656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0688"/>
            <a:ext cx="8505744" cy="585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1440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548680"/>
            <a:ext cx="8807303" cy="580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203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764704"/>
            <a:ext cx="8846359" cy="508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73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56" y="692696"/>
            <a:ext cx="9001414" cy="39329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9" y="5373216"/>
            <a:ext cx="9027316" cy="70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693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692696"/>
            <a:ext cx="8460147" cy="539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916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76672"/>
            <a:ext cx="8525808" cy="589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273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46" y="692696"/>
            <a:ext cx="8827981" cy="543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814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48680"/>
            <a:ext cx="8801196" cy="562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2033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548680"/>
            <a:ext cx="8259710" cy="560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317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32656"/>
            <a:ext cx="8714030" cy="595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4001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04664"/>
            <a:ext cx="8642083" cy="577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900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32656"/>
            <a:ext cx="8458894" cy="618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025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76672"/>
            <a:ext cx="8929980" cy="610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583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76672"/>
            <a:ext cx="8485372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30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77" y="188640"/>
            <a:ext cx="8090944" cy="36172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77" y="5310391"/>
            <a:ext cx="8126246" cy="141593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0800000" flipV="1">
            <a:off x="251520" y="3907531"/>
            <a:ext cx="7992888" cy="1373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компоненты ЭС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База знаний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 Это центральный элемент экспертной системы, содержащий информацию и правила, которыми пользуются эксперты в процессе принятия решений.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Механизм вывода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Модуль, который обрабатывает базу знаний и генерирует решения на основе заданных фактов и правил. 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6360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548680"/>
            <a:ext cx="8692770" cy="577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47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5" y="476672"/>
            <a:ext cx="9014811" cy="616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8749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76672"/>
            <a:ext cx="8849196" cy="569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9402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548680"/>
            <a:ext cx="8301891" cy="552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4755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14" y="836712"/>
            <a:ext cx="9052842" cy="551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0817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64467"/>
            <a:ext cx="8430802" cy="65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189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64704"/>
            <a:ext cx="8508172" cy="567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280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548680"/>
            <a:ext cx="8941684" cy="590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193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46" y="70969"/>
            <a:ext cx="8287907" cy="671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89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6" y="620688"/>
            <a:ext cx="8979804" cy="586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834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404664"/>
            <a:ext cx="7264674" cy="39871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797152"/>
            <a:ext cx="8595839" cy="129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9764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04664"/>
            <a:ext cx="8675990" cy="582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4243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20688"/>
            <a:ext cx="8734325" cy="563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930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92696"/>
            <a:ext cx="8748036" cy="505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491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20688"/>
            <a:ext cx="8783514" cy="558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21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32656"/>
            <a:ext cx="8893356" cy="623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71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88640"/>
            <a:ext cx="6912768" cy="50046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4293096"/>
            <a:ext cx="8019775" cy="251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485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5" y="476672"/>
            <a:ext cx="9049821" cy="616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019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1782E29-4C82-4481-A2A7-41C874A56A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в голубых тонах</Template>
  <TotalTime>100</TotalTime>
  <Words>77</Words>
  <Application>Microsoft Office PowerPoint</Application>
  <PresentationFormat>Экран (4:3)</PresentationFormat>
  <Paragraphs>12</Paragraphs>
  <Slides>63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68" baseType="lpstr">
      <vt:lpstr>-apple-system</vt:lpstr>
      <vt:lpstr>Arial</vt:lpstr>
      <vt:lpstr>Calibri</vt:lpstr>
      <vt:lpstr>Times New Roman</vt:lpstr>
      <vt:lpstr>Тема Office</vt:lpstr>
      <vt:lpstr>Лекция 3. Экспертные системы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3. Экспертные системы</dc:title>
  <dc:creator>HP-User</dc:creator>
  <cp:keywords/>
  <cp:lastModifiedBy>HP-User</cp:lastModifiedBy>
  <cp:revision>25</cp:revision>
  <dcterms:created xsi:type="dcterms:W3CDTF">2025-02-17T18:41:06Z</dcterms:created>
  <dcterms:modified xsi:type="dcterms:W3CDTF">2025-02-24T16:50:54Z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TC018860939991</vt:lpwstr>
  </property>
</Properties>
</file>